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6" r:id="rId6"/>
    <p:sldId id="260" r:id="rId7"/>
    <p:sldId id="263" r:id="rId8"/>
    <p:sldId id="264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601"/>
    <a:srgbClr val="FFC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7BE3-40BE-2444-998A-05FD08B029CC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1242-46BF-9244-BA1F-3C679F4B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7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7BE3-40BE-2444-998A-05FD08B029CC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1242-46BF-9244-BA1F-3C679F4B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2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7BE3-40BE-2444-998A-05FD08B029CC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1242-46BF-9244-BA1F-3C679F4B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64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7BE3-40BE-2444-998A-05FD08B029CC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1242-46BF-9244-BA1F-3C679F4B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31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7BE3-40BE-2444-998A-05FD08B029CC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1242-46BF-9244-BA1F-3C679F4B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2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7BE3-40BE-2444-998A-05FD08B029CC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1242-46BF-9244-BA1F-3C679F4B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17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7BE3-40BE-2444-998A-05FD08B029CC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1242-46BF-9244-BA1F-3C679F4B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7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7BE3-40BE-2444-998A-05FD08B029CC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1242-46BF-9244-BA1F-3C679F4B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5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7BE3-40BE-2444-998A-05FD08B029CC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1242-46BF-9244-BA1F-3C679F4B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4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7BE3-40BE-2444-998A-05FD08B029CC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1242-46BF-9244-BA1F-3C679F4B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2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7BE3-40BE-2444-998A-05FD08B029CC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1242-46BF-9244-BA1F-3C679F4B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9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B7BE3-40BE-2444-998A-05FD08B029CC}" type="datetimeFigureOut">
              <a:rPr lang="en-US" smtClean="0"/>
              <a:t>11/18/14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D1242-46BF-9244-BA1F-3C679F4BE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0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e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g"/><Relationship Id="rId5" Type="http://schemas.openxmlformats.org/officeDocument/2006/relationships/image" Target="../media/image17.jpe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latin typeface="Stencil"/>
                <a:cs typeface="Stencil"/>
              </a:rPr>
              <a:t>Chapter 15</a:t>
            </a:r>
            <a:endParaRPr lang="en-US" sz="8000" dirty="0">
              <a:latin typeface="Stencil"/>
              <a:cs typeface="Stenci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Stencil"/>
                <a:cs typeface="Stencil"/>
              </a:rPr>
              <a:t>Visual Culture In Art Education</a:t>
            </a:r>
            <a:endParaRPr lang="en-US" dirty="0">
              <a:solidFill>
                <a:schemeClr val="tx1"/>
              </a:solidFill>
              <a:latin typeface="Stencil"/>
              <a:cs typeface="Stencil"/>
            </a:endParaRPr>
          </a:p>
        </p:txBody>
      </p:sp>
      <p:pic>
        <p:nvPicPr>
          <p:cNvPr id="5" name="Picture 4" descr="flames-background-1024x6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9705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83714" y="739450"/>
            <a:ext cx="7497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  <a:latin typeface="Stencil"/>
                <a:cs typeface="Stencil"/>
              </a:rPr>
              <a:t>Chapter 15</a:t>
            </a:r>
            <a:endParaRPr lang="en-US" sz="9600" dirty="0">
              <a:solidFill>
                <a:schemeClr val="bg1"/>
              </a:solidFill>
              <a:latin typeface="Stencil"/>
              <a:cs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716092"/>
            <a:ext cx="8097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FF"/>
                </a:solidFill>
                <a:latin typeface="Stencil"/>
                <a:cs typeface="Stencil"/>
              </a:rPr>
              <a:t>Visual Culture in Art Education</a:t>
            </a:r>
            <a:endParaRPr lang="en-US" sz="3600" dirty="0">
              <a:solidFill>
                <a:srgbClr val="FFFFFF"/>
              </a:solidFill>
              <a:latin typeface="Stencil"/>
              <a:cs typeface="Stenci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0772" y="3886200"/>
            <a:ext cx="369844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tencil"/>
                <a:cs typeface="Stencil"/>
              </a:rPr>
              <a:t>PRESENTATION BY: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tencil"/>
                <a:cs typeface="Stencil"/>
              </a:rPr>
              <a:t>EMMA ADAMS 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tencil"/>
                <a:cs typeface="Stencil"/>
              </a:rPr>
              <a:t>AND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Stencil"/>
                <a:cs typeface="Stencil"/>
              </a:rPr>
              <a:t> SANDRA MATTINGLY</a:t>
            </a:r>
            <a:endParaRPr lang="en-US" sz="2800" b="1" dirty="0">
              <a:solidFill>
                <a:schemeClr val="bg1"/>
              </a:solidFill>
              <a:latin typeface="Stencil"/>
              <a:cs typeface="Stencil"/>
            </a:endParaRPr>
          </a:p>
        </p:txBody>
      </p:sp>
    </p:spTree>
    <p:extLst>
      <p:ext uri="{BB962C8B-B14F-4D97-AF65-F5344CB8AC3E}">
        <p14:creationId xmlns:p14="http://schemas.microsoft.com/office/powerpoint/2010/main" val="11481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-design.jpg"/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4678" y="0"/>
            <a:ext cx="14375423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919" y="412387"/>
            <a:ext cx="8689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halkboard"/>
                <a:cs typeface="Chalkboard"/>
              </a:rPr>
              <a:t>You Know more than you think you do!</a:t>
            </a:r>
            <a:endParaRPr lang="en-US" sz="3600" b="1" dirty="0">
              <a:latin typeface="Chalkboard"/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368" y="1848329"/>
            <a:ext cx="6930766" cy="35394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halkboard"/>
                <a:cs typeface="Chalkboard"/>
              </a:rPr>
              <a:t>-It is projected that the average person</a:t>
            </a:r>
          </a:p>
          <a:p>
            <a:r>
              <a:rPr lang="en-US" sz="2800" dirty="0" smtClean="0">
                <a:latin typeface="Chalkboard"/>
                <a:cs typeface="Chalkboard"/>
              </a:rPr>
              <a:t> see’s 287 ads a day</a:t>
            </a:r>
          </a:p>
          <a:p>
            <a:endParaRPr lang="en-US" sz="2800" dirty="0" smtClean="0">
              <a:latin typeface="Chalkboard"/>
              <a:cs typeface="Chalkboard"/>
            </a:endParaRPr>
          </a:p>
          <a:p>
            <a:r>
              <a:rPr lang="en-US" sz="2800" dirty="0" smtClean="0">
                <a:latin typeface="Chalkboard"/>
                <a:cs typeface="Chalkboard"/>
              </a:rPr>
              <a:t>-Technology is responsible for the fastest </a:t>
            </a:r>
          </a:p>
          <a:p>
            <a:r>
              <a:rPr lang="en-US" sz="2800" dirty="0" smtClean="0">
                <a:latin typeface="Chalkboard"/>
                <a:cs typeface="Chalkboard"/>
              </a:rPr>
              <a:t>increase of visual culture</a:t>
            </a:r>
          </a:p>
          <a:p>
            <a:endParaRPr lang="en-US" sz="2800" dirty="0">
              <a:latin typeface="Chalkboard"/>
              <a:cs typeface="Chalkboard"/>
            </a:endParaRPr>
          </a:p>
          <a:p>
            <a:endParaRPr lang="en-US" sz="2800" dirty="0" smtClean="0">
              <a:latin typeface="Chalkboard"/>
              <a:cs typeface="Chalkboard"/>
            </a:endParaRPr>
          </a:p>
          <a:p>
            <a:endParaRPr lang="en-US" sz="2800" b="1" dirty="0">
              <a:latin typeface="Chalkboard"/>
              <a:cs typeface="Chalkboar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258" y="1153193"/>
            <a:ext cx="7756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Chalkboard"/>
                <a:cs typeface="Chalkboard"/>
              </a:rPr>
              <a:t>We are SUROUNDED by visual culture 24/7</a:t>
            </a:r>
          </a:p>
        </p:txBody>
      </p:sp>
    </p:spTree>
    <p:extLst>
      <p:ext uri="{BB962C8B-B14F-4D97-AF65-F5344CB8AC3E}">
        <p14:creationId xmlns:p14="http://schemas.microsoft.com/office/powerpoint/2010/main" val="389072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ids_health_t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800" y="617375"/>
            <a:ext cx="4807131" cy="5592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088" y="569150"/>
            <a:ext cx="438912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Chalkboard"/>
                <a:cs typeface="Chalkboard"/>
              </a:rPr>
              <a:t>How could this be</a:t>
            </a:r>
            <a:r>
              <a:rPr lang="en-US" sz="2800" dirty="0" smtClean="0">
                <a:latin typeface="Chalkboard"/>
                <a:cs typeface="Chalkboard"/>
              </a:rPr>
              <a:t>?!</a:t>
            </a:r>
          </a:p>
          <a:p>
            <a:r>
              <a:rPr lang="en-US" sz="2800" dirty="0" smtClean="0">
                <a:latin typeface="Chalkboard"/>
                <a:cs typeface="Chalkboard"/>
              </a:rPr>
              <a:t>-Television</a:t>
            </a:r>
          </a:p>
          <a:p>
            <a:r>
              <a:rPr lang="en-US" sz="2800" dirty="0" smtClean="0">
                <a:latin typeface="Chalkboard"/>
                <a:cs typeface="Chalkboard"/>
              </a:rPr>
              <a:t>-Internet</a:t>
            </a:r>
          </a:p>
          <a:p>
            <a:r>
              <a:rPr lang="en-US" sz="2800" dirty="0" smtClean="0">
                <a:latin typeface="Chalkboard"/>
                <a:cs typeface="Chalkboard"/>
              </a:rPr>
              <a:t>-Newspapers</a:t>
            </a:r>
          </a:p>
          <a:p>
            <a:r>
              <a:rPr lang="en-US" sz="2800" dirty="0" smtClean="0">
                <a:latin typeface="Chalkboard"/>
                <a:cs typeface="Chalkboard"/>
              </a:rPr>
              <a:t>-Music videos</a:t>
            </a:r>
          </a:p>
          <a:p>
            <a:r>
              <a:rPr lang="en-US" sz="2800" dirty="0" smtClean="0">
                <a:latin typeface="Chalkboard"/>
                <a:cs typeface="Chalkboard"/>
              </a:rPr>
              <a:t>-Video Games</a:t>
            </a:r>
          </a:p>
          <a:p>
            <a:r>
              <a:rPr lang="en-US" sz="2800" dirty="0" smtClean="0">
                <a:latin typeface="Chalkboard"/>
                <a:cs typeface="Chalkboard"/>
              </a:rPr>
              <a:t>-Cell phones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6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10-16 at 4.36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33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7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Chalkboard"/>
                <a:cs typeface="Chalkboard"/>
              </a:rPr>
              <a:t>Contemporary Art examples</a:t>
            </a:r>
            <a:endParaRPr lang="en-US" sz="3600" dirty="0">
              <a:latin typeface="Chalkboard"/>
              <a:cs typeface="Chalkboard"/>
            </a:endParaRPr>
          </a:p>
        </p:txBody>
      </p:sp>
      <p:pic>
        <p:nvPicPr>
          <p:cNvPr id="4" name="Picture 3" descr="235464605_43ae12fca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0" y="4289879"/>
            <a:ext cx="3856038" cy="2568121"/>
          </a:xfrm>
          <a:prstGeom prst="rect">
            <a:avLst/>
          </a:prstGeom>
        </p:spPr>
      </p:pic>
      <p:pic>
        <p:nvPicPr>
          <p:cNvPr id="5" name="Picture 4" descr="08132012_EDU_app_raushenberg_m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2842080"/>
            <a:ext cx="2867306" cy="4044950"/>
          </a:xfrm>
          <a:prstGeom prst="rect">
            <a:avLst/>
          </a:prstGeom>
        </p:spPr>
      </p:pic>
      <p:pic>
        <p:nvPicPr>
          <p:cNvPr id="6" name="Picture 5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0479"/>
            <a:ext cx="2882900" cy="2819400"/>
          </a:xfrm>
          <a:prstGeom prst="rect">
            <a:avLst/>
          </a:prstGeom>
        </p:spPr>
      </p:pic>
      <p:pic>
        <p:nvPicPr>
          <p:cNvPr id="7" name="Picture 6" descr="bansky-imaginatio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143830"/>
            <a:ext cx="3657600" cy="2743200"/>
          </a:xfrm>
          <a:prstGeom prst="rect">
            <a:avLst/>
          </a:prstGeom>
        </p:spPr>
      </p:pic>
      <p:pic>
        <p:nvPicPr>
          <p:cNvPr id="8" name="Picture 7" descr="Banksy_28_October_installment_from_&quot;Better_Out_Than_In&quot;_New_York_City_residency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206" y="1549400"/>
            <a:ext cx="3459240" cy="259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3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98.291_01_b02.jpg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54" y="-1462827"/>
            <a:ext cx="9276638" cy="89088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552" y="619770"/>
            <a:ext cx="84925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Chalkboard"/>
                <a:cs typeface="Chalkboard"/>
              </a:rPr>
              <a:t>“Not Every thing Is art, yet anything might be transformed into it”</a:t>
            </a:r>
          </a:p>
          <a:p>
            <a:r>
              <a:rPr lang="en-US" sz="3200" b="1" i="1" dirty="0" smtClean="0">
                <a:solidFill>
                  <a:srgbClr val="0000FF"/>
                </a:solidFill>
                <a:latin typeface="Chalkboard"/>
                <a:cs typeface="Chalkboard"/>
              </a:rPr>
              <a:t>-The Text </a:t>
            </a:r>
            <a:r>
              <a:rPr lang="en-US" sz="3200" b="1" i="1" dirty="0">
                <a:solidFill>
                  <a:srgbClr val="0000FF"/>
                </a:solidFill>
                <a:latin typeface="Chalkboard"/>
                <a:cs typeface="Chalkboard"/>
              </a:rPr>
              <a:t>B</a:t>
            </a:r>
            <a:r>
              <a:rPr lang="en-US" sz="3200" b="1" i="1" dirty="0" smtClean="0">
                <a:solidFill>
                  <a:srgbClr val="0000FF"/>
                </a:solidFill>
                <a:latin typeface="Chalkboard"/>
                <a:cs typeface="Chalkboard"/>
              </a:rPr>
              <a:t>ook</a:t>
            </a:r>
          </a:p>
          <a:p>
            <a:endParaRPr lang="en-US" sz="2000" b="1" dirty="0">
              <a:latin typeface="Chalkboard"/>
              <a:cs typeface="Chalkboar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006" y="6390012"/>
            <a:ext cx="2628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(Fountain- Marcel Duchamp)</a:t>
            </a:r>
            <a:endParaRPr lang="en-US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41388" y="2524082"/>
            <a:ext cx="719215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halkboard"/>
                <a:cs typeface="Chalkboard"/>
              </a:rPr>
              <a:t>Visual Culture is also defined by the work of of applied artists</a:t>
            </a:r>
          </a:p>
          <a:p>
            <a:r>
              <a:rPr lang="en-US" b="1" dirty="0" smtClean="0">
                <a:latin typeface="Chalkboard"/>
                <a:cs typeface="Chalkboard"/>
              </a:rPr>
              <a:t>-Architects </a:t>
            </a:r>
          </a:p>
          <a:p>
            <a:r>
              <a:rPr lang="en-US" b="1" dirty="0" smtClean="0">
                <a:latin typeface="Chalkboard"/>
                <a:cs typeface="Chalkboard"/>
              </a:rPr>
              <a:t>-Fashion Designers</a:t>
            </a:r>
          </a:p>
          <a:p>
            <a:r>
              <a:rPr lang="en-US" b="1" dirty="0" smtClean="0">
                <a:latin typeface="Chalkboard"/>
                <a:cs typeface="Chalkboard"/>
              </a:rPr>
              <a:t>-Animators</a:t>
            </a:r>
          </a:p>
          <a:p>
            <a:r>
              <a:rPr lang="en-US" b="1" dirty="0" smtClean="0">
                <a:latin typeface="Chalkboard"/>
                <a:cs typeface="Chalkboard"/>
              </a:rPr>
              <a:t>-interior Designers</a:t>
            </a:r>
            <a:endParaRPr lang="en-US" b="1" dirty="0">
              <a:latin typeface="Chalkboard"/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917" y="4135684"/>
            <a:ext cx="90275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latin typeface="Chalkboard"/>
              <a:cs typeface="Chalkboard"/>
            </a:endParaRPr>
          </a:p>
          <a:p>
            <a:r>
              <a:rPr lang="en-US" b="1" dirty="0" smtClean="0">
                <a:latin typeface="Chalkboard"/>
                <a:cs typeface="Chalkboard"/>
              </a:rPr>
              <a:t>These students create majority of the visual culture relevant for art education.</a:t>
            </a:r>
          </a:p>
          <a:p>
            <a:r>
              <a:rPr lang="en-US" b="1" dirty="0" smtClean="0">
                <a:latin typeface="Chalkboard"/>
                <a:cs typeface="Chalkboard"/>
              </a:rPr>
              <a:t>These students also are the individuals who push the boundaries of what is</a:t>
            </a:r>
          </a:p>
          <a:p>
            <a:r>
              <a:rPr lang="en-US" b="1" dirty="0" smtClean="0">
                <a:latin typeface="Chalkboard"/>
                <a:cs typeface="Chalkboard"/>
              </a:rPr>
              <a:t> considered art and what is not.</a:t>
            </a:r>
            <a:endParaRPr lang="en-US" b="1" dirty="0"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5101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0980" y="225829"/>
            <a:ext cx="7603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halkboard"/>
                <a:cs typeface="Chalkboard"/>
              </a:rPr>
              <a:t>Interpreting Denotations and Connotations</a:t>
            </a:r>
            <a:endParaRPr lang="en-US" sz="2800" b="1" dirty="0"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0980" y="1106714"/>
            <a:ext cx="72699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Chalkboard"/>
                <a:cs typeface="Chalkboard"/>
              </a:rPr>
              <a:t>Denotations</a:t>
            </a:r>
            <a:r>
              <a:rPr lang="en-US" sz="2000" dirty="0" smtClean="0">
                <a:latin typeface="Chalkboard"/>
                <a:cs typeface="Chalkboard"/>
              </a:rPr>
              <a:t> are are what you literally see in a picture</a:t>
            </a:r>
          </a:p>
          <a:p>
            <a:endParaRPr lang="en-US" sz="2000" dirty="0">
              <a:latin typeface="Chalkboard"/>
              <a:cs typeface="Chalkboard"/>
            </a:endParaRPr>
          </a:p>
          <a:p>
            <a:r>
              <a:rPr lang="en-US" sz="2000" b="1" i="1" dirty="0" smtClean="0">
                <a:latin typeface="Chalkboard"/>
                <a:cs typeface="Chalkboard"/>
              </a:rPr>
              <a:t>Connotations</a:t>
            </a:r>
            <a:r>
              <a:rPr lang="en-US" sz="2000" dirty="0" smtClean="0">
                <a:latin typeface="Chalkboard"/>
                <a:cs typeface="Chalkboard"/>
              </a:rPr>
              <a:t> are what the things or words imply or suggest</a:t>
            </a:r>
          </a:p>
          <a:p>
            <a:r>
              <a:rPr lang="en-US" sz="2000" dirty="0" smtClean="0">
                <a:latin typeface="Chalkboard"/>
                <a:cs typeface="Chalkboard"/>
              </a:rPr>
              <a:t> by what they show and how they show it.</a:t>
            </a:r>
            <a:endParaRPr lang="en-US" sz="2000" dirty="0">
              <a:latin typeface="Chalkboard"/>
              <a:cs typeface="Chalkboard"/>
            </a:endParaRPr>
          </a:p>
        </p:txBody>
      </p:sp>
      <p:pic>
        <p:nvPicPr>
          <p:cNvPr id="7" name="Picture 6" descr="tumblr_mejc8hm06m1rc8lemo1_5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6" y="2713050"/>
            <a:ext cx="3367469" cy="3800236"/>
          </a:xfrm>
          <a:prstGeom prst="rect">
            <a:avLst/>
          </a:prstGeom>
        </p:spPr>
      </p:pic>
      <p:pic>
        <p:nvPicPr>
          <p:cNvPr id="8" name="Picture 7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36" y="4317093"/>
            <a:ext cx="3300290" cy="2196193"/>
          </a:xfrm>
          <a:prstGeom prst="rect">
            <a:avLst/>
          </a:prstGeom>
        </p:spPr>
      </p:pic>
      <p:pic>
        <p:nvPicPr>
          <p:cNvPr id="9" name="Picture 8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886" y="2181997"/>
            <a:ext cx="3291114" cy="213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Visual Culture</a:t>
            </a:r>
            <a:endParaRPr lang="en-US" dirty="0"/>
          </a:p>
        </p:txBody>
      </p:sp>
      <p:pic>
        <p:nvPicPr>
          <p:cNvPr id="4" name="Picture 3" descr="images-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364"/>
            <a:ext cx="3568700" cy="2273300"/>
          </a:xfrm>
          <a:prstGeom prst="rect">
            <a:avLst/>
          </a:prstGeo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1246414"/>
            <a:ext cx="3022600" cy="2692400"/>
          </a:xfrm>
          <a:prstGeom prst="rect">
            <a:avLst/>
          </a:prstGeom>
        </p:spPr>
      </p:pic>
      <p:pic>
        <p:nvPicPr>
          <p:cNvPr id="6" name="Picture 5" descr="laughing_buddha_statue-1016x10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0" y="3757385"/>
            <a:ext cx="3312206" cy="3338286"/>
          </a:xfrm>
          <a:prstGeom prst="rect">
            <a:avLst/>
          </a:prstGeom>
        </p:spPr>
      </p:pic>
      <p:pic>
        <p:nvPicPr>
          <p:cNvPr id="7" name="Picture 6" descr="images-3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664"/>
            <a:ext cx="3606800" cy="2247900"/>
          </a:xfrm>
          <a:prstGeom prst="rect">
            <a:avLst/>
          </a:prstGeom>
        </p:spPr>
      </p:pic>
      <p:pic>
        <p:nvPicPr>
          <p:cNvPr id="8" name="Picture 7" descr="51jCRbmevO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1119414"/>
            <a:ext cx="2522894" cy="3688442"/>
          </a:xfrm>
          <a:prstGeom prst="rect">
            <a:avLst/>
          </a:prstGeom>
        </p:spPr>
      </p:pic>
      <p:pic>
        <p:nvPicPr>
          <p:cNvPr id="9" name="Picture 8" descr="Blue Eye Crystal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807856"/>
            <a:ext cx="2895924" cy="208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0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uess-The-Br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751"/>
            <a:ext cx="9151633" cy="73089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2379" y="192901"/>
            <a:ext cx="3499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halkboard"/>
                <a:cs typeface="Chalkboard"/>
              </a:rPr>
              <a:t>Take a Guess!</a:t>
            </a:r>
            <a:endParaRPr lang="en-US" sz="4000" b="1" dirty="0">
              <a:latin typeface="Chalkboard"/>
              <a:cs typeface="Chalkboar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0429" y="6784945"/>
            <a:ext cx="22279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Logos and Branding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7947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216</Words>
  <Application>Microsoft Macintosh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Chapter 15</vt:lpstr>
      <vt:lpstr>PowerPoint Presentation</vt:lpstr>
      <vt:lpstr>PowerPoint Presentation</vt:lpstr>
      <vt:lpstr>PowerPoint Presentation</vt:lpstr>
      <vt:lpstr>Contemporary Art examples</vt:lpstr>
      <vt:lpstr>PowerPoint Presentation</vt:lpstr>
      <vt:lpstr>PowerPoint Presentation</vt:lpstr>
      <vt:lpstr>Ethnic Visual Culture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</dc:title>
  <dc:creator>Sandra Mattingly</dc:creator>
  <cp:lastModifiedBy>Emma Adams</cp:lastModifiedBy>
  <cp:revision>15</cp:revision>
  <dcterms:created xsi:type="dcterms:W3CDTF">2014-10-15T03:29:00Z</dcterms:created>
  <dcterms:modified xsi:type="dcterms:W3CDTF">2014-11-18T20:07:34Z</dcterms:modified>
</cp:coreProperties>
</file>